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9" r:id="rId3"/>
    <p:sldId id="286" r:id="rId4"/>
    <p:sldId id="288" r:id="rId5"/>
    <p:sldId id="285" r:id="rId6"/>
    <p:sldId id="289" r:id="rId7"/>
    <p:sldId id="270" r:id="rId8"/>
    <p:sldId id="271" r:id="rId9"/>
    <p:sldId id="292" r:id="rId10"/>
    <p:sldId id="272" r:id="rId11"/>
    <p:sldId id="295" r:id="rId12"/>
    <p:sldId id="273" r:id="rId13"/>
    <p:sldId id="274" r:id="rId14"/>
    <p:sldId id="275" r:id="rId15"/>
    <p:sldId id="276" r:id="rId16"/>
    <p:sldId id="291" r:id="rId17"/>
    <p:sldId id="293" r:id="rId18"/>
    <p:sldId id="294" r:id="rId19"/>
    <p:sldId id="278" r:id="rId20"/>
    <p:sldId id="279" r:id="rId21"/>
    <p:sldId id="280" r:id="rId22"/>
    <p:sldId id="287" r:id="rId23"/>
    <p:sldId id="281" r:id="rId24"/>
    <p:sldId id="282" r:id="rId25"/>
    <p:sldId id="283" r:id="rId26"/>
    <p:sldId id="284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5" d="100"/>
          <a:sy n="205" d="100"/>
        </p:scale>
        <p:origin x="-416" y="-240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2D360A-1D8E-4D47-A041-91E8DE4CF26A}" type="datetimeFigureOut">
              <a:rPr lang="en-US"/>
              <a:pPr>
                <a:defRPr/>
              </a:pPr>
              <a:t>12-05-01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56B5DE-19D9-4B6A-86C8-54203C10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C06F96-4CF5-4A7B-AE86-1F345798B36A}" type="datetimeFigureOut">
              <a:rPr lang="en-US"/>
              <a:pPr>
                <a:defRPr/>
              </a:pPr>
              <a:t>12-05-01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034328-D15A-4E00-901C-256E95DB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4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eveloper_Conference\DevCon BB10 Jam May 2012\Marketing\Logos\BlackBerry 10 Jam logos\BB10Jam (on black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5750"/>
            <a:ext cx="25384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5901"/>
            <a:ext cx="7772400" cy="954884"/>
          </a:xfrm>
        </p:spPr>
        <p:txBody>
          <a:bodyPr/>
          <a:lstStyle>
            <a:lvl1pPr>
              <a:lnSpc>
                <a:spcPct val="85000"/>
              </a:lnSpc>
              <a:spcAft>
                <a:spcPct val="25000"/>
              </a:spcAft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6400800" cy="1216819"/>
          </a:xfrm>
        </p:spPr>
        <p:txBody>
          <a:bodyPr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9589-8A2F-4677-AEF7-D51DC75CB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107285"/>
            <a:ext cx="4076700" cy="3521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07285"/>
            <a:ext cx="4076700" cy="3521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0B5A-CA86-4FD9-B202-9F326F79C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4705"/>
            <a:ext cx="6400800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718E-7AEB-4BC6-8526-91789E6A7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E94F-B700-4155-8D9D-1622E6EB0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33F6-1F68-4A78-B336-D14E2AA22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eveloper_Conference\DevCon BB10 Jam May 2012\Marketing\Logos\BlackBerry 10 Jam logos\BB10Jam (on black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5750"/>
            <a:ext cx="25384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5901"/>
            <a:ext cx="7772400" cy="954884"/>
          </a:xfrm>
        </p:spPr>
        <p:txBody>
          <a:bodyPr/>
          <a:lstStyle>
            <a:lvl1pPr>
              <a:lnSpc>
                <a:spcPct val="85000"/>
              </a:lnSpc>
              <a:spcAft>
                <a:spcPct val="25000"/>
              </a:spcAft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6400800" cy="1216819"/>
          </a:xfrm>
        </p:spPr>
        <p:txBody>
          <a:bodyPr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- Content Header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6838"/>
            <a:ext cx="5791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108075"/>
            <a:ext cx="83058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46720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F78BBF61-29E2-486A-ABAF-B4DC8BEA0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4" descr="Y:\Developer_Conference\DevCon BB10 Jam May 2012\Marketing\Logos\BlackBerry 10 Jam logos\BB10Jam (on black)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85750"/>
            <a:ext cx="25384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3" r:id="rId7"/>
  </p:sldLayoutIdLst>
  <p:transition xmlns:p14="http://schemas.microsoft.com/office/powerpoint/2010/main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Font typeface="Wingdings" pitchFamily="2" charset="2"/>
        <a:buChar char=""/>
        <a:defRPr sz="24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14363" indent="-269875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SzPct val="65000"/>
        <a:buFont typeface="Wingdings 3" pitchFamily="18" charset="2"/>
        <a:buChar char=""/>
        <a:defRPr sz="2000">
          <a:solidFill>
            <a:schemeClr val="tx1"/>
          </a:solidFill>
          <a:latin typeface="Arial" pitchFamily="34" charset="0"/>
          <a:cs typeface="+mn-cs"/>
        </a:defRPr>
      </a:lvl2pPr>
      <a:lvl3pPr marL="912813" indent="-296863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Font typeface="Wingdings" pitchFamily="2" charset="2"/>
        <a:buChar char=""/>
        <a:defRPr>
          <a:solidFill>
            <a:schemeClr val="tx1"/>
          </a:solidFill>
          <a:latin typeface="Arial" pitchFamily="34" charset="0"/>
          <a:cs typeface="+mn-cs"/>
        </a:defRPr>
      </a:lvl3pPr>
      <a:lvl4pPr marL="1141413" indent="-227013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SzPct val="65000"/>
        <a:buFont typeface="Wingdings 3" pitchFamily="18" charset="2"/>
        <a:buChar char=""/>
        <a:defRPr>
          <a:solidFill>
            <a:schemeClr val="tx1"/>
          </a:solidFill>
          <a:latin typeface="Arial" pitchFamily="34" charset="0"/>
          <a:cs typeface="+mn-cs"/>
        </a:defRPr>
      </a:lvl4pPr>
      <a:lvl5pPr marL="1370013" indent="-227013" algn="l" rtl="0" eaLnBrk="0" fontAlgn="base" hangingPunct="0">
        <a:lnSpc>
          <a:spcPct val="85000"/>
        </a:lnSpc>
        <a:spcBef>
          <a:spcPct val="0"/>
        </a:spcBef>
        <a:spcAft>
          <a:spcPct val="30000"/>
        </a:spcAft>
        <a:buFont typeface="Wingdings" pitchFamily="2" charset="2"/>
        <a:buChar char=""/>
        <a:defRPr>
          <a:solidFill>
            <a:schemeClr val="tx1"/>
          </a:solidFill>
          <a:latin typeface="Arial" pitchFamily="34" charset="0"/>
          <a:cs typeface="+mn-cs"/>
        </a:defRPr>
      </a:lvl5pPr>
      <a:lvl6pPr marL="18272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6pPr>
      <a:lvl7pPr marL="22844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7pPr>
      <a:lvl8pPr marL="27416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8pPr>
      <a:lvl9pPr marL="3198813" indent="-227013" algn="l" rtl="0" fontAlgn="base">
        <a:lnSpc>
          <a:spcPct val="8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nsilivestru/DevConShake-Server" TargetMode="External"/><Relationship Id="rId4" Type="http://schemas.openxmlformats.org/officeDocument/2006/relationships/hyperlink" Target="http://c9.io" TargetMode="External"/><Relationship Id="rId5" Type="http://schemas.openxmlformats.org/officeDocument/2006/relationships/hyperlink" Target="http://cordova.io" TargetMode="External"/><Relationship Id="rId6" Type="http://schemas.openxmlformats.org/officeDocument/2006/relationships/hyperlink" Target="http://developer.blackberry.com/html5" TargetMode="External"/><Relationship Id="rId7" Type="http://schemas.openxmlformats.org/officeDocument/2006/relationships/hyperlink" Target="http://ripple.tinyhippos.com" TargetMode="External"/><Relationship Id="rId8" Type="http://schemas.openxmlformats.org/officeDocument/2006/relationships/hyperlink" Target="http://github.com/blackberry/Ripple-U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ansilivestru/DevConShake-Clien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9556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Your Browser Is Your SDK!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7467600" cy="121761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DEV 176</a:t>
            </a:r>
          </a:p>
          <a:p>
            <a:r>
              <a:rPr lang="en-US" dirty="0" smtClean="0">
                <a:latin typeface="Arial" charset="0"/>
              </a:rPr>
              <a:t>Dan </a:t>
            </a:r>
            <a:r>
              <a:rPr lang="en-US" dirty="0" err="1" smtClean="0">
                <a:latin typeface="Arial" charset="0"/>
              </a:rPr>
              <a:t>Silivestru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Fil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Maj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Gord</a:t>
            </a:r>
            <a:r>
              <a:rPr lang="en-US" dirty="0" smtClean="0">
                <a:latin typeface="Arial" charset="0"/>
              </a:rPr>
              <a:t> Tanner, Michael Brooks</a:t>
            </a:r>
          </a:p>
          <a:p>
            <a:r>
              <a:rPr lang="en-US" dirty="0" smtClean="0">
                <a:latin typeface="Arial" charset="0"/>
              </a:rPr>
              <a:t>May </a:t>
            </a:r>
            <a:r>
              <a:rPr lang="en-US" dirty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, 2012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Cordova (</a:t>
            </a:r>
            <a:r>
              <a:rPr lang="en-US" dirty="0" err="1" smtClean="0"/>
              <a:t>PhoneGap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8299" b="1355"/>
          <a:stretch/>
        </p:blipFill>
        <p:spPr>
          <a:xfrm>
            <a:off x="1371600" y="1504950"/>
            <a:ext cx="6402697" cy="25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2533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666750"/>
            <a:ext cx="6350000" cy="421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439" y="470829"/>
            <a:ext cx="4353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NINJA ROCKSTAR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MOBILE </a:t>
            </a:r>
            <a:r>
              <a:rPr lang="en-US" sz="2800" b="1" dirty="0">
                <a:solidFill>
                  <a:srgbClr val="FFFFFF"/>
                </a:solidFill>
              </a:rPr>
              <a:t>PROGRAMMER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GURU </a:t>
            </a:r>
            <a:r>
              <a:rPr lang="en-US" sz="2800" b="1" dirty="0">
                <a:solidFill>
                  <a:srgbClr val="FFFFFF"/>
                </a:solidFill>
              </a:rPr>
              <a:t>BRO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334530"/>
            <a:ext cx="415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ONLY BUILDS FOR IOS</a:t>
            </a:r>
          </a:p>
        </p:txBody>
      </p:sp>
    </p:spTree>
    <p:extLst>
      <p:ext uri="{BB962C8B-B14F-4D97-AF65-F5344CB8AC3E}">
        <p14:creationId xmlns:p14="http://schemas.microsoft.com/office/powerpoint/2010/main" val="1588102904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Cordova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2" y="1559078"/>
            <a:ext cx="8638168" cy="253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52851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3810000" y="1294935"/>
            <a:ext cx="3955897" cy="3352800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Native App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Using a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f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ull screen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Web Browser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No. Black. Magic.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438400" y="1428750"/>
            <a:ext cx="1066800" cy="2514600"/>
          </a:xfrm>
          <a:custGeom>
            <a:avLst/>
            <a:gdLst>
              <a:gd name="T0" fmla="*/ 1033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33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01600" cap="flat">
            <a:solidFill>
              <a:srgbClr val="000000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Co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95350"/>
            <a:ext cx="185223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3510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Cordova different?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0150"/>
            <a:ext cx="1031917" cy="120801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23950"/>
            <a:ext cx="1310085" cy="12842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1860814" cy="68196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66915"/>
            <a:ext cx="1302233" cy="91526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5150"/>
            <a:ext cx="1004997" cy="101060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7550"/>
            <a:ext cx="1013970" cy="89395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79199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html5-hip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74" y="971550"/>
            <a:ext cx="298825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7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09550"/>
            <a:ext cx="210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Emulators!!!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9550"/>
            <a:ext cx="176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Devices!!!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24" y="819150"/>
            <a:ext cx="3975100" cy="2788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824" y="514350"/>
            <a:ext cx="2023231" cy="379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346" r="24672"/>
          <a:stretch/>
        </p:blipFill>
        <p:spPr>
          <a:xfrm>
            <a:off x="5226824" y="895350"/>
            <a:ext cx="2316976" cy="397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123950"/>
            <a:ext cx="62992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38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648410"/>
            <a:ext cx="5867400" cy="41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13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01 at 5.0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0272"/>
            <a:ext cx="7162800" cy="42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8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test?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77" y="3714750"/>
            <a:ext cx="1180223" cy="829511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51" y="767730"/>
            <a:ext cx="1553299" cy="22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2950"/>
            <a:ext cx="222829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0904"/>
            <a:ext cx="1732213" cy="26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062" y="673768"/>
            <a:ext cx="1561432" cy="20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9810"/>
            <a:ext cx="1764743" cy="241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/>
          </p:cNvSpPr>
          <p:nvPr/>
        </p:nvSpPr>
        <p:spPr bwMode="auto">
          <a:xfrm>
            <a:off x="4191000" y="2876550"/>
            <a:ext cx="457895" cy="391716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on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861254" y="3127636"/>
            <a:ext cx="116017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783427" y="3128256"/>
            <a:ext cx="116017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6800" y="3295651"/>
            <a:ext cx="1524000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659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81350"/>
            <a:ext cx="1153111" cy="110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81350"/>
            <a:ext cx="116205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1378"/>
            <a:ext cx="1144172" cy="114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00" y="1351378"/>
            <a:ext cx="1143000" cy="114300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105150"/>
            <a:ext cx="2362200" cy="1295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Dan </a:t>
            </a:r>
            <a:r>
              <a:rPr lang="en-US" dirty="0" err="1" smtClean="0">
                <a:latin typeface="Arial" charset="0"/>
              </a:rPr>
              <a:t>Silivestru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@</a:t>
            </a:r>
            <a:r>
              <a:rPr lang="en-US" dirty="0" err="1" smtClean="0">
                <a:latin typeface="Arial" charset="0"/>
              </a:rPr>
              <a:t>confusement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RIM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7400" y="127635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 sz="24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614363" indent="-2698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65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2pPr>
            <a:lvl3pPr marL="912813" indent="-29686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3pPr>
            <a:lvl4pPr marL="1141413" indent="-22701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65000"/>
              <a:buFont typeface="Wingdings 3" pitchFamily="18" charset="2"/>
              <a:buChar char="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4pPr>
            <a:lvl5pPr marL="1370013" indent="-22701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5pPr>
            <a:lvl6pPr marL="18272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844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416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988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Michael Brooks</a:t>
            </a:r>
          </a:p>
          <a:p>
            <a:r>
              <a:rPr lang="en-US" dirty="0" smtClean="0">
                <a:latin typeface="Arial" charset="0"/>
              </a:rPr>
              <a:t>@</a:t>
            </a:r>
            <a:r>
              <a:rPr lang="en-US" dirty="0" err="1" smtClean="0">
                <a:latin typeface="Arial" charset="0"/>
              </a:rPr>
              <a:t>mwbrooks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Adobe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77000" y="310515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 sz="24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614363" indent="-2698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65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2pPr>
            <a:lvl3pPr marL="912813" indent="-29686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3pPr>
            <a:lvl4pPr marL="1141413" indent="-22701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65000"/>
              <a:buFont typeface="Wingdings 3" pitchFamily="18" charset="2"/>
              <a:buChar char="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4pPr>
            <a:lvl5pPr marL="1370013" indent="-22701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5pPr>
            <a:lvl6pPr marL="18272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844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416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988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err="1" smtClean="0">
                <a:latin typeface="Arial" charset="0"/>
              </a:rPr>
              <a:t>Fil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Maj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@</a:t>
            </a:r>
            <a:r>
              <a:rPr lang="en-US" dirty="0" err="1" smtClean="0">
                <a:latin typeface="Arial" charset="0"/>
              </a:rPr>
              <a:t>filmaj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Adobe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70805" y="1270155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 sz="24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614363" indent="-2698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65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2pPr>
            <a:lvl3pPr marL="912813" indent="-29686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3pPr>
            <a:lvl4pPr marL="1141413" indent="-22701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65000"/>
              <a:buFont typeface="Wingdings 3" pitchFamily="18" charset="2"/>
              <a:buChar char="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4pPr>
            <a:lvl5pPr marL="1370013" indent="-22701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5pPr>
            <a:lvl6pPr marL="18272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844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416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98813" indent="-227013" algn="l" rtl="0" fontAlgn="base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Gord Tanner</a:t>
            </a:r>
          </a:p>
          <a:p>
            <a:r>
              <a:rPr lang="en-US" smtClean="0">
                <a:latin typeface="Arial" charset="0"/>
              </a:rPr>
              <a:t>@gordtanner</a:t>
            </a:r>
          </a:p>
          <a:p>
            <a:r>
              <a:rPr lang="en-US" smtClean="0">
                <a:latin typeface="Arial" charset="0"/>
              </a:rPr>
              <a:t>RIM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5305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PhoneGap</a:t>
            </a:r>
            <a:r>
              <a:rPr lang="en-US" dirty="0" smtClean="0"/>
              <a:t> Build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77" y="1123950"/>
            <a:ext cx="39066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97203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is a pain!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71550"/>
            <a:ext cx="7010400" cy="46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06432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394894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324350"/>
            <a:ext cx="3197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F***</a:t>
            </a:r>
            <a:r>
              <a:rPr lang="en-US" sz="2800" b="1" dirty="0" err="1" smtClean="0">
                <a:solidFill>
                  <a:srgbClr val="FFFFFF"/>
                </a:solidFill>
              </a:rPr>
              <a:t>ing</a:t>
            </a:r>
            <a:r>
              <a:rPr lang="en-US" sz="2800" b="1" dirty="0" smtClean="0">
                <a:solidFill>
                  <a:srgbClr val="FFFFFF"/>
                </a:solidFill>
              </a:rPr>
              <a:t> awesome!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3805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worry about the SDKs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-290" r="8389" b="290"/>
          <a:stretch/>
        </p:blipFill>
        <p:spPr bwMode="auto">
          <a:xfrm>
            <a:off x="-17723" y="977745"/>
            <a:ext cx="9206948" cy="402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29900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is cheap, show me code!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00150"/>
            <a:ext cx="2819400" cy="2819400"/>
          </a:xfrm>
          <a:prstGeom prst="rect">
            <a:avLst/>
          </a:prstGeom>
          <a:noFill/>
          <a:ln>
            <a:noFill/>
          </a:ln>
          <a:effectLst>
            <a:outerShdw blurRad="215900" dist="254000" dir="2700000" algn="ctr" rotWithShape="0">
              <a:srgbClr val="4C4C4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85950"/>
            <a:ext cx="2081343" cy="1799617"/>
          </a:xfrm>
          <a:prstGeom prst="rect">
            <a:avLst/>
          </a:prstGeom>
          <a:noFill/>
          <a:ln>
            <a:noFill/>
          </a:ln>
          <a:effectLst>
            <a:outerShdw blurRad="215900" dist="254000" dir="5280006" algn="ctr" rotWithShape="0">
              <a:srgbClr val="4C4C4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09750"/>
            <a:ext cx="2082414" cy="2082414"/>
          </a:xfrm>
          <a:prstGeom prst="rect">
            <a:avLst/>
          </a:prstGeom>
          <a:noFill/>
          <a:ln>
            <a:noFill/>
          </a:ln>
          <a:effectLst>
            <a:outerShdw blurRad="215900" dist="253999" dir="7920005" algn="ctr" rotWithShape="0">
              <a:srgbClr val="4C4C4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25868"/>
      </p:ext>
    </p:extLst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For More Information…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hlinkClick r:id="rId2"/>
              </a:rPr>
              <a:t>https://github.com/dansilivestru/DevConShake-</a:t>
            </a:r>
            <a:r>
              <a:rPr lang="en-US" dirty="0" smtClean="0">
                <a:latin typeface="Arial" charset="0"/>
                <a:hlinkClick r:id="rId2"/>
              </a:rPr>
              <a:t>Client</a:t>
            </a:r>
            <a:endParaRPr lang="en-US" dirty="0" smtClean="0">
              <a:latin typeface="Arial" charset="0"/>
            </a:endParaRPr>
          </a:p>
          <a:p>
            <a:r>
              <a:rPr lang="en-US" dirty="0">
                <a:latin typeface="Arial" charset="0"/>
                <a:hlinkClick r:id="rId3"/>
              </a:rPr>
              <a:t>https://github.com/dansilivestru/DevConShake-</a:t>
            </a:r>
            <a:r>
              <a:rPr lang="en-US" dirty="0" smtClean="0">
                <a:latin typeface="Arial" charset="0"/>
                <a:hlinkClick r:id="rId3"/>
              </a:rPr>
              <a:t>Server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  <a:hlinkClick r:id="rId4"/>
              </a:rPr>
              <a:t>http://c9.io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  <a:hlinkClick r:id="rId5"/>
              </a:rPr>
              <a:t>http://cordova.io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  <a:hlinkClick r:id="rId6"/>
              </a:rPr>
              <a:t>http://developer.blackberry.com/html5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  <a:hlinkClick r:id="rId7"/>
              </a:rPr>
              <a:t>http://ripple.tinyhippos.com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dev</a:t>
            </a:r>
            <a:r>
              <a:rPr lang="en-US" dirty="0" smtClean="0">
                <a:latin typeface="Arial" charset="0"/>
              </a:rPr>
              <a:t> channel)</a:t>
            </a:r>
          </a:p>
          <a:p>
            <a:r>
              <a:rPr lang="en-US" dirty="0" smtClean="0">
                <a:latin typeface="Arial" charset="0"/>
                <a:hlinkClick r:id="rId8"/>
              </a:rPr>
              <a:t>http://github.com/blackberry/Ripple-UI</a:t>
            </a: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3E6E98-1CD8-4F49-8470-8C803F64D0C3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72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95567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71750"/>
            <a:ext cx="7467600" cy="121761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DEV 176</a:t>
            </a:r>
          </a:p>
          <a:p>
            <a:r>
              <a:rPr lang="en-US" dirty="0" smtClean="0">
                <a:latin typeface="Arial" charset="0"/>
              </a:rPr>
              <a:t>@</a:t>
            </a:r>
            <a:r>
              <a:rPr lang="en-US" dirty="0" err="1" smtClean="0">
                <a:latin typeface="Arial" charset="0"/>
              </a:rPr>
              <a:t>confusement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@</a:t>
            </a:r>
            <a:r>
              <a:rPr lang="en-US" dirty="0" err="1" smtClean="0">
                <a:latin typeface="Arial" charset="0"/>
              </a:rPr>
              <a:t>filmaj</a:t>
            </a:r>
            <a:r>
              <a:rPr lang="en-US" dirty="0" smtClean="0">
                <a:latin typeface="Arial" charset="0"/>
              </a:rPr>
              <a:t> @</a:t>
            </a:r>
            <a:r>
              <a:rPr lang="en-US" dirty="0" err="1" smtClean="0">
                <a:latin typeface="Arial" charset="0"/>
              </a:rPr>
              <a:t>gordtanner</a:t>
            </a:r>
            <a:r>
              <a:rPr lang="en-US" dirty="0" smtClean="0">
                <a:latin typeface="Arial" charset="0"/>
              </a:rPr>
              <a:t> @</a:t>
            </a:r>
            <a:r>
              <a:rPr lang="en-US" dirty="0" err="1" smtClean="0">
                <a:latin typeface="Arial" charset="0"/>
              </a:rPr>
              <a:t>mwbrooks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May </a:t>
            </a:r>
            <a:r>
              <a:rPr lang="en-US" dirty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522476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14440"/>
              </p:ext>
            </p:extLst>
          </p:nvPr>
        </p:nvGraphicFramePr>
        <p:xfrm>
          <a:off x="914400" y="1352550"/>
          <a:ext cx="7696200" cy="32359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981200"/>
                <a:gridCol w="19812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RIM BlackBerry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Windows, OS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HTML, CSS and JS. Also: Java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 </a:t>
                      </a:r>
                      <a:r>
                        <a:rPr lang="en-US" dirty="0" err="1" smtClean="0"/>
                        <a:t>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OS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Objective C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Android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 (Apache Harmony-</a:t>
                      </a:r>
                      <a:r>
                        <a:rPr lang="en-US" dirty="0" err="1" smtClean="0"/>
                        <a:t>ish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Interpretor</a:t>
                      </a:r>
                      <a:r>
                        <a:rPr lang="en-US" dirty="0" smtClean="0"/>
                        <a:t>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.NET citizen (Silverlight runtime)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Samsung </a:t>
                      </a:r>
                      <a:r>
                        <a:rPr lang="en-US" dirty="0" err="1" smtClean="0"/>
                        <a:t>Bada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C++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 </a:t>
                      </a:r>
                      <a:r>
                        <a:rPr lang="en-US" dirty="0" err="1" smtClean="0"/>
                        <a:t>webOS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HTML, CSS and JS (Also: </a:t>
                      </a:r>
                      <a:r>
                        <a:rPr lang="en-US" dirty="0" err="1" smtClean="0"/>
                        <a:t>NodeJS</a:t>
                      </a:r>
                      <a:r>
                        <a:rPr lang="en-US" dirty="0" smtClean="0"/>
                        <a:t>!)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Symbian, </a:t>
                      </a:r>
                      <a:r>
                        <a:rPr lang="en-US" dirty="0" err="1" smtClean="0"/>
                        <a:t>MeeGo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C++ (</a:t>
                      </a:r>
                      <a:r>
                        <a:rPr lang="en-US" dirty="0" err="1" smtClean="0"/>
                        <a:t>Qt</a:t>
                      </a:r>
                      <a:r>
                        <a:rPr lang="en-US" dirty="0" smtClean="0"/>
                        <a:t>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514350"/>
            <a:ext cx="1934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</a:t>
            </a:r>
            <a:r>
              <a:rPr lang="en-US" sz="2800" dirty="0" smtClean="0">
                <a:solidFill>
                  <a:schemeClr val="bg1"/>
                </a:solidFill>
              </a:rPr>
              <a:t>00t apps!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12369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54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3805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ml5-canu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384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2006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11" y="590550"/>
            <a:ext cx="4162778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7330"/>
            <a:ext cx="287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Making Progress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3805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ml5-hip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1692852" cy="2190750"/>
          </a:xfrm>
          <a:prstGeom prst="rect">
            <a:avLst/>
          </a:prstGeom>
        </p:spPr>
      </p:pic>
      <p:sp>
        <p:nvSpPr>
          <p:cNvPr id="4" name="Line 1"/>
          <p:cNvSpPr>
            <a:spLocks noChangeShapeType="1"/>
          </p:cNvSpPr>
          <p:nvPr/>
        </p:nvSpPr>
        <p:spPr bwMode="auto">
          <a:xfrm rot="10800000" flipH="1">
            <a:off x="2520795" y="3204271"/>
            <a:ext cx="1561044" cy="516522"/>
          </a:xfrm>
          <a:prstGeom prst="line">
            <a:avLst/>
          </a:prstGeom>
          <a:noFill/>
          <a:ln w="114300" cap="flat">
            <a:solidFill>
              <a:schemeClr val="bg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81350"/>
            <a:ext cx="2214156" cy="2029356"/>
          </a:xfrm>
          <a:prstGeom prst="rect">
            <a:avLst/>
          </a:prstGeom>
          <a:noFill/>
          <a:ln>
            <a:noFill/>
          </a:ln>
          <a:effectLst>
            <a:outerShdw blurRad="508000" dist="215899" dir="3180007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3047999" y="1556326"/>
            <a:ext cx="936497" cy="3789"/>
          </a:xfrm>
          <a:prstGeom prst="line">
            <a:avLst/>
          </a:prstGeom>
          <a:noFill/>
          <a:ln w="1143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rot="10800000" flipH="1">
            <a:off x="5136375" y="2419351"/>
            <a:ext cx="1588593" cy="491270"/>
          </a:xfrm>
          <a:prstGeom prst="line">
            <a:avLst/>
          </a:prstGeom>
          <a:noFill/>
          <a:ln w="1143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3" y="742950"/>
            <a:ext cx="2277287" cy="18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5311903" y="1556326"/>
            <a:ext cx="936497" cy="3789"/>
          </a:xfrm>
          <a:prstGeom prst="line">
            <a:avLst/>
          </a:prstGeom>
          <a:noFill/>
          <a:ln w="114300" cap="flat">
            <a:solidFill>
              <a:schemeClr val="bg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048000" y="4552950"/>
            <a:ext cx="936497" cy="3789"/>
          </a:xfrm>
          <a:prstGeom prst="line">
            <a:avLst/>
          </a:prstGeom>
          <a:noFill/>
          <a:ln w="1143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5334000" y="4552950"/>
            <a:ext cx="936497" cy="3789"/>
          </a:xfrm>
          <a:prstGeom prst="line">
            <a:avLst/>
          </a:prstGeom>
          <a:noFill/>
          <a:ln w="114300" cap="flat">
            <a:solidFill>
              <a:schemeClr val="bg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90550"/>
            <a:ext cx="2099734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1200150"/>
            <a:ext cx="10639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write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4248150"/>
            <a:ext cx="1051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build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3095" y="2730194"/>
            <a:ext cx="8461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test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50150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121"/>
            <a:ext cx="2209800" cy="954884"/>
          </a:xfrm>
        </p:spPr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672013"/>
            <a:ext cx="2133600" cy="357187"/>
          </a:xfrm>
        </p:spPr>
        <p:txBody>
          <a:bodyPr/>
          <a:lstStyle/>
          <a:p>
            <a:pPr>
              <a:defRPr/>
            </a:pPr>
            <a:fld id="{F1F4E94F-B700-4155-8D9D-1622E6EB09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895350"/>
            <a:ext cx="4483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4476750"/>
            <a:ext cx="184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http://c9.io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51730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5-01 at 3.2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49"/>
            <a:ext cx="5638800" cy="45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3805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BlackBerry World 2011">
  <a:themeElements>
    <a:clrScheme name="BlackBerry World 2011 16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005594"/>
      </a:accent1>
      <a:accent2>
        <a:srgbClr val="008675"/>
      </a:accent2>
      <a:accent3>
        <a:srgbClr val="FFFFFF"/>
      </a:accent3>
      <a:accent4>
        <a:srgbClr val="000000"/>
      </a:accent4>
      <a:accent5>
        <a:srgbClr val="AAB4C8"/>
      </a:accent5>
      <a:accent6>
        <a:srgbClr val="007969"/>
      </a:accent6>
      <a:hlink>
        <a:srgbClr val="FC8F00"/>
      </a:hlink>
      <a:folHlink>
        <a:srgbClr val="870014"/>
      </a:folHlink>
    </a:clrScheme>
    <a:fontScheme name="BlackBerry World 201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ckBerry World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Berry World 2011 13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8773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14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8773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15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8773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Berry World 2011 16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5594"/>
        </a:accent1>
        <a:accent2>
          <a:srgbClr val="008675"/>
        </a:accent2>
        <a:accent3>
          <a:srgbClr val="FFFFFF"/>
        </a:accent3>
        <a:accent4>
          <a:srgbClr val="000000"/>
        </a:accent4>
        <a:accent5>
          <a:srgbClr val="AAB4C8"/>
        </a:accent5>
        <a:accent6>
          <a:srgbClr val="007969"/>
        </a:accent6>
        <a:hlink>
          <a:srgbClr val="FC8F00"/>
        </a:hlink>
        <a:folHlink>
          <a:srgbClr val="8700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5549</TotalTime>
  <Words>316</Words>
  <Application>Microsoft Macintosh PowerPoint</Application>
  <PresentationFormat>On-screen Show (16:9)</PresentationFormat>
  <Paragraphs>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BlackBerry World 2011</vt:lpstr>
      <vt:lpstr>Your Browser Is Your SDK!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</vt:lpstr>
      <vt:lpstr>PowerPoint Presentation</vt:lpstr>
      <vt:lpstr>Cordova (PhoneGap)</vt:lpstr>
      <vt:lpstr>PowerPoint Presentation</vt:lpstr>
      <vt:lpstr>What is Cordova</vt:lpstr>
      <vt:lpstr>How does it work?</vt:lpstr>
      <vt:lpstr>How is Cordova different?</vt:lpstr>
      <vt:lpstr>Ripple</vt:lpstr>
      <vt:lpstr>PowerPoint Presentation</vt:lpstr>
      <vt:lpstr>PowerPoint Presentation</vt:lpstr>
      <vt:lpstr>PowerPoint Presentation</vt:lpstr>
      <vt:lpstr>How do we test?</vt:lpstr>
      <vt:lpstr>PhoneGap Build</vt:lpstr>
      <vt:lpstr>Compiling is a pain!</vt:lpstr>
      <vt:lpstr>PowerPoint Presentation</vt:lpstr>
      <vt:lpstr>Let us worry about the SDKs</vt:lpstr>
      <vt:lpstr>Talk is cheap, show me code!</vt:lpstr>
      <vt:lpstr>For More Information…</vt:lpstr>
      <vt:lpstr>THANK YOU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BlackBerry World 2011</dc:subject>
  <dc:creator>.</dc:creator>
  <dc:description>Onsite presentation support by Reaction Graphics LLC, www.reactiongraphics.com</dc:description>
  <cp:lastModifiedBy>RIM  User</cp:lastModifiedBy>
  <cp:revision>264</cp:revision>
  <dcterms:created xsi:type="dcterms:W3CDTF">2011-01-18T05:23:15Z</dcterms:created>
  <dcterms:modified xsi:type="dcterms:W3CDTF">2012-05-02T13:49:37Z</dcterms:modified>
</cp:coreProperties>
</file>